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8" r:id="rId7"/>
    <p:sldId id="262" r:id="rId8"/>
    <p:sldId id="264" r:id="rId9"/>
    <p:sldId id="263" r:id="rId10"/>
    <p:sldId id="265" r:id="rId11"/>
    <p:sldId id="257" r:id="rId12"/>
    <p:sldId id="26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53" autoAdjust="0"/>
    <p:restoredTop sz="94660"/>
  </p:normalViewPr>
  <p:slideViewPr>
    <p:cSldViewPr snapToGrid="0">
      <p:cViewPr varScale="1">
        <p:scale>
          <a:sx n="85" d="100"/>
          <a:sy n="85" d="100"/>
        </p:scale>
        <p:origin x="52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A8DF3-8800-4252-9FF6-F4569D3E8725}" type="datetimeFigureOut">
              <a:rPr lang="ru-RU" smtClean="0"/>
              <a:t>02.12.2020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FA2F3-2067-43FB-8254-7672FD0362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0849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A8DF3-8800-4252-9FF6-F4569D3E8725}" type="datetimeFigureOut">
              <a:rPr lang="ru-RU" smtClean="0"/>
              <a:t>02.12.2020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FA2F3-2067-43FB-8254-7672FD0362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4740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A8DF3-8800-4252-9FF6-F4569D3E8725}" type="datetimeFigureOut">
              <a:rPr lang="ru-RU" smtClean="0"/>
              <a:t>02.12.2020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FA2F3-2067-43FB-8254-7672FD0362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7654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A8DF3-8800-4252-9FF6-F4569D3E8725}" type="datetimeFigureOut">
              <a:rPr lang="ru-RU" smtClean="0"/>
              <a:t>02.12.2020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FA2F3-2067-43FB-8254-7672FD0362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317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A8DF3-8800-4252-9FF6-F4569D3E8725}" type="datetimeFigureOut">
              <a:rPr lang="ru-RU" smtClean="0"/>
              <a:t>02.12.2020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FA2F3-2067-43FB-8254-7672FD0362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6304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A8DF3-8800-4252-9FF6-F4569D3E8725}" type="datetimeFigureOut">
              <a:rPr lang="ru-RU" smtClean="0"/>
              <a:t>02.12.2020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FA2F3-2067-43FB-8254-7672FD0362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9155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A8DF3-8800-4252-9FF6-F4569D3E8725}" type="datetimeFigureOut">
              <a:rPr lang="ru-RU" smtClean="0"/>
              <a:t>02.12.2020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FA2F3-2067-43FB-8254-7672FD0362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901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A8DF3-8800-4252-9FF6-F4569D3E8725}" type="datetimeFigureOut">
              <a:rPr lang="ru-RU" smtClean="0"/>
              <a:t>02.12.2020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FA2F3-2067-43FB-8254-7672FD0362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2409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A8DF3-8800-4252-9FF6-F4569D3E8725}" type="datetimeFigureOut">
              <a:rPr lang="ru-RU" smtClean="0"/>
              <a:t>02.12.2020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FA2F3-2067-43FB-8254-7672FD0362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3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A8DF3-8800-4252-9FF6-F4569D3E8725}" type="datetimeFigureOut">
              <a:rPr lang="ru-RU" smtClean="0"/>
              <a:t>02.12.2020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FA2F3-2067-43FB-8254-7672FD0362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002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A8DF3-8800-4252-9FF6-F4569D3E8725}" type="datetimeFigureOut">
              <a:rPr lang="ru-RU" smtClean="0"/>
              <a:t>02.12.2020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FA2F3-2067-43FB-8254-7672FD03622E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629083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A8DF3-8800-4252-9FF6-F4569D3E8725}" type="datetimeFigureOut">
              <a:rPr lang="ru-RU" smtClean="0"/>
              <a:t>02.12.2020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FA2F3-2067-43FB-8254-7672FD0362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8244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A8DF3-8800-4252-9FF6-F4569D3E8725}" type="datetimeFigureOut">
              <a:rPr lang="ru-RU" smtClean="0"/>
              <a:t>02.12.2020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FA2F3-2067-43FB-8254-7672FD03622E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976186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A8DF3-8800-4252-9FF6-F4569D3E8725}" type="datetimeFigureOut">
              <a:rPr lang="ru-RU" smtClean="0"/>
              <a:t>02.12.2020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FA2F3-2067-43FB-8254-7672FD0362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64375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A8DF3-8800-4252-9FF6-F4569D3E8725}" type="datetimeFigureOut">
              <a:rPr lang="ru-RU" smtClean="0"/>
              <a:t>02.12.2020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FA2F3-2067-43FB-8254-7672FD0362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5741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A8DF3-8800-4252-9FF6-F4569D3E8725}" type="datetimeFigureOut">
              <a:rPr lang="ru-RU" smtClean="0"/>
              <a:t>02.12.2020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FA2F3-2067-43FB-8254-7672FD0362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332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5A8DF3-8800-4252-9FF6-F4569D3E8725}" type="datetimeFigureOut">
              <a:rPr lang="ru-RU" smtClean="0"/>
              <a:t>02.12.2020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25FA2F3-2067-43FB-8254-7672FD0362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5514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FBAEE9DB-EB7C-4688-9DD4-24A2F6DAAF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417786"/>
            <a:ext cx="11449879" cy="1646302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Роль семьи в мотивационной работе с больными алкоголизмом</a:t>
            </a:r>
          </a:p>
        </p:txBody>
      </p:sp>
      <p:sp>
        <p:nvSpPr>
          <p:cNvPr id="6" name="Подзаголовок 5">
            <a:extLst>
              <a:ext uri="{FF2B5EF4-FFF2-40B4-BE49-F238E27FC236}">
                <a16:creationId xmlns:a16="http://schemas.microsoft.com/office/drawing/2014/main" xmlns="" id="{900CCC78-ED72-4FD1-B828-EC4FDFFA88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88876" y="4196607"/>
            <a:ext cx="7766936" cy="1096899"/>
          </a:xfrm>
        </p:spPr>
        <p:txBody>
          <a:bodyPr>
            <a:normAutofit lnSpcReduction="10000"/>
          </a:bodyPr>
          <a:lstStyle/>
          <a:p>
            <a:endParaRPr lang="ru-RU" dirty="0"/>
          </a:p>
          <a:p>
            <a:endParaRPr lang="ru-RU" dirty="0"/>
          </a:p>
          <a:p>
            <a:r>
              <a:rPr lang="ru-RU" dirty="0"/>
              <a:t>Медицинский психолог Горбунова Надежда Владимировна</a:t>
            </a:r>
          </a:p>
        </p:txBody>
      </p:sp>
    </p:spTree>
    <p:extLst>
      <p:ext uri="{BB962C8B-B14F-4D97-AF65-F5344CB8AC3E}">
        <p14:creationId xmlns:p14="http://schemas.microsoft.com/office/powerpoint/2010/main" val="202281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F388C3D-FE17-493D-8E25-EF6C0A0C0D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0660" y="3000882"/>
            <a:ext cx="9462053" cy="2472266"/>
          </a:xfrm>
        </p:spPr>
        <p:txBody>
          <a:bodyPr/>
          <a:lstStyle/>
          <a:p>
            <a:pPr algn="l"/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Мотивация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это побуждение к действию.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Мотивация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это способность человека удовлетворять свои потребности посредством какой-либо деятельности.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Мотивация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это динамический психофизиологический процесс, который управляет поведением человека и определяет его организованность, направленность, устойчивость и активность.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000" b="0" i="0" dirty="0">
                <a:effectLst/>
                <a:latin typeface="Roboto"/>
              </a:rPr>
              <a:t/>
            </a:r>
            <a:br>
              <a:rPr lang="ru-RU" sz="1000" b="0" i="0" dirty="0">
                <a:effectLst/>
                <a:latin typeface="Roboto"/>
              </a:rPr>
            </a:b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9931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03758FEF-332D-42DB-9B18-9181336F8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chemeClr val="tx1"/>
                </a:solidFill>
              </a:rPr>
              <a:t>Теории мотивации </a:t>
            </a:r>
            <a:r>
              <a:rPr lang="ru-RU" sz="2400" dirty="0">
                <a:solidFill>
                  <a:schemeClr val="tx1"/>
                </a:solidFill>
              </a:rPr>
              <a:t/>
            </a: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/>
            </a: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>Теория </a:t>
            </a:r>
            <a:r>
              <a:rPr lang="ru-RU" sz="2000" dirty="0" err="1">
                <a:solidFill>
                  <a:schemeClr val="tx1"/>
                </a:solidFill>
              </a:rPr>
              <a:t>Альдерфера</a:t>
            </a:r>
            <a:r>
              <a:rPr lang="ru-RU" sz="2000" dirty="0">
                <a:solidFill>
                  <a:schemeClr val="tx1"/>
                </a:solidFill>
              </a:rPr>
              <a:t>            Теория иерархии потребностей Маслоу</a:t>
            </a:r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xmlns="" id="{BF13A923-8064-40BD-BA80-120E3DB68A1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817" y="2464904"/>
            <a:ext cx="4386470" cy="3576458"/>
          </a:xfrm>
        </p:spPr>
      </p:pic>
      <p:pic>
        <p:nvPicPr>
          <p:cNvPr id="10" name="Объект 9">
            <a:extLst>
              <a:ext uri="{FF2B5EF4-FFF2-40B4-BE49-F238E27FC236}">
                <a16:creationId xmlns:a16="http://schemas.microsoft.com/office/drawing/2014/main" xmlns="" id="{18EA39C8-EA27-4591-888C-3AD61AD1CA0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9524" y="1930400"/>
            <a:ext cx="5551971" cy="4317999"/>
          </a:xfrm>
        </p:spPr>
      </p:pic>
    </p:spTree>
    <p:extLst>
      <p:ext uri="{BB962C8B-B14F-4D97-AF65-F5344CB8AC3E}">
        <p14:creationId xmlns:p14="http://schemas.microsoft.com/office/powerpoint/2010/main" val="19186736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1713400-A2FD-427F-A125-F2C7819BF6B2}"/>
              </a:ext>
            </a:extLst>
          </p:cNvPr>
          <p:cNvSpPr txBox="1"/>
          <p:nvPr/>
        </p:nvSpPr>
        <p:spPr>
          <a:xfrm>
            <a:off x="516835" y="1305341"/>
            <a:ext cx="10495722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800" dirty="0"/>
              <a:t>«Особенно важными в личном </a:t>
            </a:r>
            <a:r>
              <a:rPr lang="ru-RU" sz="2800" dirty="0" err="1"/>
              <a:t>психосемантическом</a:t>
            </a:r>
            <a:r>
              <a:rPr lang="ru-RU" sz="2800" dirty="0"/>
              <a:t> пространстве лиц с алкогольной зависимостью являются факторы социального признания и межличностного взаимодействия, причем в процессе психотерапии увеличивается осознанность роли индивидуальных усилий и мотивации, что свидетельствует о повышении ответственности за собственную жизнь и здоровье, а также об изменении критериев социальной перцепции»</a:t>
            </a:r>
          </a:p>
        </p:txBody>
      </p:sp>
    </p:spTree>
    <p:extLst>
      <p:ext uri="{BB962C8B-B14F-4D97-AF65-F5344CB8AC3E}">
        <p14:creationId xmlns:p14="http://schemas.microsoft.com/office/powerpoint/2010/main" val="41323062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00FD393-BD19-48D3-9335-FC0233228EF6}"/>
              </a:ext>
            </a:extLst>
          </p:cNvPr>
          <p:cNvSpPr txBox="1"/>
          <p:nvPr/>
        </p:nvSpPr>
        <p:spPr>
          <a:xfrm>
            <a:off x="525116" y="528652"/>
            <a:ext cx="8830917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Основными психологическими проявлениями любой зависимости является триада: 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-обсессивно-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компульсивное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мышление, когда речь идет о предмете зависимости (алкоголь)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утрата контроля</a:t>
            </a:r>
          </a:p>
          <a:p>
            <a:pPr marL="342900" indent="-342900">
              <a:buFontTx/>
              <a:buChar char="-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отрицание как форма психологической защиты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Данное утверждение применимо как для зависимого, так и для семьи в целом. </a:t>
            </a:r>
          </a:p>
        </p:txBody>
      </p:sp>
    </p:spTree>
    <p:extLst>
      <p:ext uri="{BB962C8B-B14F-4D97-AF65-F5344CB8AC3E}">
        <p14:creationId xmlns:p14="http://schemas.microsoft.com/office/powerpoint/2010/main" val="23493503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00FD393-BD19-48D3-9335-FC0233228EF6}"/>
              </a:ext>
            </a:extLst>
          </p:cNvPr>
          <p:cNvSpPr txBox="1"/>
          <p:nvPr/>
        </p:nvSpPr>
        <p:spPr>
          <a:xfrm>
            <a:off x="596348" y="502145"/>
            <a:ext cx="9621078" cy="6032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Большинство авторов выделяют следующие виды отрицания в семьях больных алкоголизмом: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endParaRPr lang="ru-RU" dirty="0"/>
          </a:p>
          <a:p>
            <a:r>
              <a:rPr lang="ru-RU" dirty="0"/>
              <a:t>•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абсолютное отрицание: «У нас нет проблем»;</a:t>
            </a:r>
          </a:p>
          <a:p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минимизация: «У нас есть небольшие проблемы»;</a:t>
            </a:r>
          </a:p>
          <a:p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уход с использованием отказа: «Мы не будем об этом говорить»;</a:t>
            </a:r>
          </a:p>
          <a:p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«резонерский» уход: «Нужно культурно выпивать»;</a:t>
            </a:r>
          </a:p>
          <a:p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уход с помощью скандала: «Что вы оскорбляете?» (говоря о пьянстве);</a:t>
            </a:r>
          </a:p>
          <a:p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поиск «козла отпущения»: «Пью из-за тещи, начальника и т. д.»;</a:t>
            </a:r>
          </a:p>
          <a:p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рационализация: «У пьющих нет атеросклероза»;</a:t>
            </a:r>
          </a:p>
          <a:p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интеллектуализация: «Кто же пьет? Это – наша культура»;</a:t>
            </a:r>
          </a:p>
          <a:p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сравнение: «Вот NN пьет, а здоров как…»;</a:t>
            </a:r>
          </a:p>
          <a:p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постановка себе безнадежного диагноза: «Мне уже ничего не поможет»;</a:t>
            </a:r>
          </a:p>
          <a:p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обусловленная трезвость: «Я не нуждаюсь в лечении, поскольку прекращу пить, когда захочу»;</a:t>
            </a:r>
          </a:p>
          <a:p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уступчивость: «Мы согласны, доктор…»;</a:t>
            </a:r>
          </a:p>
          <a:p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манипуляции: «А вы гарантируете, доктор, что он не будет пить?»;</a:t>
            </a:r>
          </a:p>
          <a:p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демократическая поддержка алкоголизации: «Каждый человек поступает так, как считает правильным».</a:t>
            </a:r>
          </a:p>
        </p:txBody>
      </p:sp>
    </p:spTree>
    <p:extLst>
      <p:ext uri="{BB962C8B-B14F-4D97-AF65-F5344CB8AC3E}">
        <p14:creationId xmlns:p14="http://schemas.microsoft.com/office/powerpoint/2010/main" val="1652463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B8DA662-F69C-4B97-A0A1-A081083E503C}"/>
              </a:ext>
            </a:extLst>
          </p:cNvPr>
          <p:cNvSpPr txBox="1"/>
          <p:nvPr/>
        </p:nvSpPr>
        <p:spPr>
          <a:xfrm>
            <a:off x="930965" y="1703626"/>
            <a:ext cx="9365974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Подумайте о том, что вы:</a:t>
            </a:r>
          </a:p>
          <a:p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хотели бы изменить в себе,</a:t>
            </a:r>
          </a:p>
          <a:p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вам нужно изменить, </a:t>
            </a:r>
          </a:p>
          <a:p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должны изменить, но еще не изменили; </a:t>
            </a:r>
          </a:p>
          <a:p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объяснить, почему человек должен произвести такие изменения;</a:t>
            </a:r>
          </a:p>
          <a:p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указать клиенту, по крайней мере, на 1-3 конкретные выгоды, которые можно получить при изменении поведения;</a:t>
            </a:r>
          </a:p>
          <a:p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подсказать человеку, как можно что-то изменить; </a:t>
            </a:r>
          </a:p>
          <a:p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подчеркнуть, насколько важно это изменить </a:t>
            </a:r>
          </a:p>
          <a:p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уговорить клиента, при сопротивлении, повторить еще раз.</a:t>
            </a: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xmlns="" id="{3152EDF5-804D-4B78-9EF0-16B121B9D2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2500" y="0"/>
            <a:ext cx="8596668" cy="2595460"/>
          </a:xfrm>
        </p:spPr>
        <p:txBody>
          <a:bodyPr/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56E2D93A-6130-4099-8A55-5542ED46E17F}"/>
              </a:ext>
            </a:extLst>
          </p:cNvPr>
          <p:cNvSpPr txBox="1"/>
          <p:nvPr/>
        </p:nvSpPr>
        <p:spPr>
          <a:xfrm>
            <a:off x="2364992" y="651758"/>
            <a:ext cx="66658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специалиста к клиенту</a:t>
            </a:r>
          </a:p>
        </p:txBody>
      </p:sp>
    </p:spTree>
    <p:extLst>
      <p:ext uri="{BB962C8B-B14F-4D97-AF65-F5344CB8AC3E}">
        <p14:creationId xmlns:p14="http://schemas.microsoft.com/office/powerpoint/2010/main" val="15052301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B8DA662-F69C-4B97-A0A1-A081083E503C}"/>
              </a:ext>
            </a:extLst>
          </p:cNvPr>
          <p:cNvSpPr txBox="1"/>
          <p:nvPr/>
        </p:nvSpPr>
        <p:spPr>
          <a:xfrm>
            <a:off x="596347" y="974757"/>
            <a:ext cx="946205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клиента настоятельно подталкивать к изменениям или жестко указывать на их необходимость, неизбежно возникает реакция в виде: злости, раздражения, оппозиции. 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Клиент не принимает во внимание, обижается, оправдывается, не понимает, «не слышит», оттягивает решение, боится. 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 подавлен, смущен, загнан в угол, изолирован, избегает говорить об изменениях. 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Ему неудобно, стыдно.</a:t>
            </a:r>
          </a:p>
        </p:txBody>
      </p:sp>
    </p:spTree>
    <p:extLst>
      <p:ext uri="{BB962C8B-B14F-4D97-AF65-F5344CB8AC3E}">
        <p14:creationId xmlns:p14="http://schemas.microsoft.com/office/powerpoint/2010/main" val="10449038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B8DA662-F69C-4B97-A0A1-A081083E503C}"/>
              </a:ext>
            </a:extLst>
          </p:cNvPr>
          <p:cNvSpPr txBox="1"/>
          <p:nvPr/>
        </p:nvSpPr>
        <p:spPr>
          <a:xfrm>
            <a:off x="490331" y="1544601"/>
            <a:ext cx="10548730" cy="4062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специалиста внимательно слушать клиента.  Главная цель понять проблему «клиента».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советовать – не спрашивать, слушать с интересом.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Возможные вопросы на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размышлени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осознавание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можете изменить?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сделать, чтобы преуспеть?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существуют три причины, чтобы это сделать?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шкале от 0 до 10 насколько важно достичь этого изменения?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37396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B8DA662-F69C-4B97-A0A1-A081083E503C}"/>
              </a:ext>
            </a:extLst>
          </p:cNvPr>
          <p:cNvSpPr txBox="1"/>
          <p:nvPr/>
        </p:nvSpPr>
        <p:spPr>
          <a:xfrm>
            <a:off x="225284" y="722965"/>
            <a:ext cx="9607827" cy="50119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проявлении эмпатии и эмоциональной поддержки,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безоценочных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суждениях о личности, клиенту станет важным быть понятым, быть принятым, быть уважаемым, быть вовлеченным, быть способным измениться, появится желание говорить еще, сотрудничать, принять помощь, проявится симпатия к консультанту, открытость, чувство безопасности, чувство комфортности, желание прийти снова. </a:t>
            </a:r>
          </a:p>
          <a:p>
            <a:pPr algn="just">
              <a:lnSpc>
                <a:spcPct val="150000"/>
              </a:lnSpc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Появится надежда на возможность изменения условий жизни и вдохновлённость на изменения.</a:t>
            </a:r>
          </a:p>
        </p:txBody>
      </p:sp>
    </p:spTree>
    <p:extLst>
      <p:ext uri="{BB962C8B-B14F-4D97-AF65-F5344CB8AC3E}">
        <p14:creationId xmlns:p14="http://schemas.microsoft.com/office/powerpoint/2010/main" val="25994985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A56BA3C-F79C-4ADF-AEC6-E4071165B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Мотивационное интервью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68F39B1-615F-4F6C-9170-C84982868A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37253"/>
            <a:ext cx="8596668" cy="4504110"/>
          </a:xfrm>
        </p:spPr>
        <p:txBody>
          <a:bodyPr>
            <a:normAutofit fontScale="85000" lnSpcReduction="10000"/>
          </a:bodyPr>
          <a:lstStyle/>
          <a:p>
            <a:pPr>
              <a:buAutoNum type="arabicPeriod"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Установление контакта (индивидуальная и семейная (родительская) история пациента, история его собственной семьи)</a:t>
            </a:r>
          </a:p>
          <a:p>
            <a:pPr>
              <a:buAutoNum type="arabicPeriod"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Рассмотрение его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типичного дня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AutoNum type="arabicPeriod"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Обсуждение, что хорошего и плохого в употреблении алкоголя, как это сказывается на семейных отношениях</a:t>
            </a:r>
          </a:p>
          <a:p>
            <a:pPr>
              <a:buAutoNum type="arabicPeriod"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необходимой информации, которая в будущем может помочь при обдумывание решений (взрослые дети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аддиктов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>
              <a:buAutoNum type="arabicPeriod"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Обсуждение будущего</a:t>
            </a:r>
          </a:p>
          <a:p>
            <a:pPr>
              <a:buAutoNum type="arabicPeriod"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Исследовать с пациентом сомнения и проблемы, беспокоящие его в связи с употреблением алкоголя (если такие есть на данный момент)</a:t>
            </a:r>
          </a:p>
          <a:p>
            <a:pPr>
              <a:buAutoNum type="arabicPeriod"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Сопровождение в принятии самостоятельного решения </a:t>
            </a:r>
          </a:p>
          <a:p>
            <a:pPr>
              <a:buAutoNum type="arabicPeriod"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Обсуждение плана действий </a:t>
            </a:r>
          </a:p>
          <a:p>
            <a:pPr>
              <a:buAutoNum type="arabicPeriod"/>
            </a:pPr>
            <a:endParaRPr lang="ru-RU" dirty="0"/>
          </a:p>
          <a:p>
            <a:pPr>
              <a:buAutoNum type="arabicPeriod"/>
            </a:pPr>
            <a:endParaRPr lang="ru-RU" dirty="0"/>
          </a:p>
          <a:p>
            <a:pPr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94705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A56BA3C-F79C-4ADF-AEC6-E4071165B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70678"/>
            <a:ext cx="8596668" cy="1320800"/>
          </a:xfrm>
        </p:spPr>
        <p:txBody>
          <a:bodyPr/>
          <a:lstStyle/>
          <a:p>
            <a:pPr algn="ctr"/>
            <a:r>
              <a:rPr lang="ru-RU" dirty="0"/>
              <a:t>Техника «Интервенция»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68F39B1-615F-4F6C-9170-C84982868A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281" y="887896"/>
            <a:ext cx="10096683" cy="5724939"/>
          </a:xfrm>
        </p:spPr>
        <p:txBody>
          <a:bodyPr>
            <a:normAutofit fontScale="92500" lnSpcReduction="10000"/>
          </a:bodyPr>
          <a:lstStyle/>
          <a:p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Близкие родственники зависимого (например: жена, дети, тёща, мать, отец), обязательно авторитетные для зависимого люди.</a:t>
            </a:r>
          </a:p>
          <a:p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Предъявить пациенту факты последствий употребления ПАВ</a:t>
            </a:r>
          </a:p>
          <a:p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Каждому участнику необходимо высказать свою озабоченность судьбой больного, тем, как он губит себя, сказать, что он, больной, слишком дорог всем присутствующим и что они не могут спокойно наблюдать, как он теряет свое здоровье, семью, квалификацию, доброе имя. </a:t>
            </a:r>
          </a:p>
          <a:p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Главное в такой беседе - удержаться от обвинений, а предъявлять претензии больному можно и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нужно в виде </a:t>
            </a:r>
            <a:r>
              <a:rPr lang="ru-RU" sz="19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констатации очевидных фактов. </a:t>
            </a: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/>
              <a:t>Сын: «Из-за твоего пьянства, папа, я не могу пригласить в дом друзей. Мне будет очень стыдно, если они увидят тебя пьяным». </a:t>
            </a:r>
          </a:p>
          <a:p>
            <a:pPr marL="0" indent="0">
              <a:buNone/>
            </a:pPr>
            <a:r>
              <a:rPr lang="ru-RU" dirty="0"/>
              <a:t>Сослуживец: «Мы теперь боимся доверять тебе ответственную работу, хотя всегда ценили тебя, твое мастерство». </a:t>
            </a:r>
          </a:p>
          <a:p>
            <a:pPr marL="0" indent="0">
              <a:buNone/>
            </a:pPr>
            <a:r>
              <a:rPr lang="ru-RU" dirty="0"/>
              <a:t>Жена: «Я всегда верила, что ты можешь справиться с любыми трудностями, но, видимо, ошибалась. Ни ты, ни я не можем побороть алкоголь. Остается просить помощи у врачей» </a:t>
            </a:r>
          </a:p>
          <a:p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Родственникам, осуществляющим интервенцию, необходимо руководствоваться двумя принципами: исключительно серьезным подходом к проблеме алкоголизма у близкого человека и доброжелательным отношением к нему самому. </a:t>
            </a:r>
          </a:p>
          <a:p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Специалисту целесообразно высказать свое заключение последним. </a:t>
            </a:r>
          </a:p>
        </p:txBody>
      </p:sp>
    </p:spTree>
    <p:extLst>
      <p:ext uri="{BB962C8B-B14F-4D97-AF65-F5344CB8AC3E}">
        <p14:creationId xmlns:p14="http://schemas.microsoft.com/office/powerpoint/2010/main" val="3851399859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215</TotalTime>
  <Words>905</Words>
  <Application>Microsoft Office PowerPoint</Application>
  <PresentationFormat>Широкоэкранный</PresentationFormat>
  <Paragraphs>83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Roboto</vt:lpstr>
      <vt:lpstr>Times New Roman</vt:lpstr>
      <vt:lpstr>Trebuchet MS</vt:lpstr>
      <vt:lpstr>Wingdings 3</vt:lpstr>
      <vt:lpstr>Аспект</vt:lpstr>
      <vt:lpstr>Роль семьи в мотивационной работе с больными алкоголизмом</vt:lpstr>
      <vt:lpstr> Мотивация – это побуждение к действию.  Мотивация – это способность человека удовлетворять свои потребности посредством какой-либо деятельности.  Мотивация – это динамический психофизиологический процесс, который управляет поведением человека и определяет его организованность, направленность, устойчивость и активность.  </vt:lpstr>
      <vt:lpstr>Теории мотивации   Теория Альдерфера            Теория иерархии потребностей Маслоу</vt:lpstr>
      <vt:lpstr>Презентация PowerPoint</vt:lpstr>
      <vt:lpstr>Презентация PowerPoint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Мотивационное интервью</vt:lpstr>
      <vt:lpstr>Техника «Интервенция»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Роль семьи в мотивационной работе больных алкоголизмом</dc:title>
  <dc:creator>Юлия</dc:creator>
  <cp:lastModifiedBy>дженнет сабанчиева</cp:lastModifiedBy>
  <cp:revision>17</cp:revision>
  <dcterms:created xsi:type="dcterms:W3CDTF">2020-12-01T05:25:51Z</dcterms:created>
  <dcterms:modified xsi:type="dcterms:W3CDTF">2020-12-02T11:59:34Z</dcterms:modified>
</cp:coreProperties>
</file>